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7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BDE"/>
    <a:srgbClr val="FF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83026" autoAdjust="0"/>
  </p:normalViewPr>
  <p:slideViewPr>
    <p:cSldViewPr snapToGrid="0" showGuides="1">
      <p:cViewPr varScale="1">
        <p:scale>
          <a:sx n="56" d="100"/>
          <a:sy n="56" d="100"/>
        </p:scale>
        <p:origin x="1176" y="78"/>
      </p:cViewPr>
      <p:guideLst>
        <p:guide orient="horz" pos="2136"/>
        <p:guide pos="3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File Formats.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data is placed into a file, it often follows a regular structure.</a:t>
            </a:r>
          </a:p>
          <a:p>
            <a:r>
              <a:rPr lang="en-US" dirty="0"/>
              <a:t>That way, other users of the file can navigate the data more easily.</a:t>
            </a:r>
          </a:p>
          <a:p>
            <a:r>
              <a:rPr lang="en-US" dirty="0"/>
              <a:t>This structure is known as a file format.</a:t>
            </a:r>
          </a:p>
          <a:p>
            <a:r>
              <a:rPr lang="en-US" dirty="0"/>
              <a:t>Typically, a file's format is used to determine it's extension.</a:t>
            </a:r>
          </a:p>
          <a:p>
            <a:r>
              <a:rPr lang="en-US" dirty="0"/>
              <a:t>This is why Python files have a ".</a:t>
            </a:r>
            <a:r>
              <a:rPr lang="en-US" dirty="0" err="1"/>
              <a:t>py</a:t>
            </a:r>
            <a:r>
              <a:rPr lang="en-US" dirty="0"/>
              <a:t>" at the end - even though they are text, they are structured according to the Python language.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30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Usually, regardless of the file format, we begin using it by opening the file.</a:t>
            </a:r>
          </a:p>
          <a:p>
            <a:r>
              <a:rPr lang="en-US" dirty="0"/>
              <a:t>Recall how we open text files using the open function, giving us a file object.</a:t>
            </a:r>
          </a:p>
          <a:p>
            <a:r>
              <a:rPr lang="en-US" dirty="0"/>
              <a:t>Previously, we then read the file directly.</a:t>
            </a:r>
          </a:p>
          <a:p>
            <a:r>
              <a:rPr lang="en-US" dirty="0"/>
              <a:t>Instead, we will now use special modules to read a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64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JSON format is a particularly useful format, and is available in many programming languages.</a:t>
            </a:r>
          </a:p>
          <a:p>
            <a:r>
              <a:rPr lang="en-US" dirty="0"/>
              <a:t>The JSON format lets you store lists, dictionaries, and simple primitive types in a file.</a:t>
            </a:r>
          </a:p>
          <a:p>
            <a:r>
              <a:rPr lang="en-US" dirty="0"/>
              <a:t>When you load the data, you get the same structure back.</a:t>
            </a:r>
          </a:p>
          <a:p>
            <a:r>
              <a:rPr lang="en-US" dirty="0"/>
              <a:t>The example shown demonstrates how easy this is.</a:t>
            </a:r>
          </a:p>
          <a:p>
            <a:r>
              <a:rPr lang="en-US" dirty="0"/>
              <a:t>The "data" variable could now hold a complex nested structure of data, without having to embed it in the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5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a complex data structure, like a list of dictionaries?</a:t>
            </a:r>
          </a:p>
          <a:p>
            <a:r>
              <a:rPr lang="en-US" dirty="0"/>
              <a:t>Here's a quick pattern for easily visualizing the first element.</a:t>
            </a:r>
          </a:p>
          <a:p>
            <a:r>
              <a:rPr lang="en-US" dirty="0"/>
              <a:t>A very curious thing to note is second parameter for this function call.</a:t>
            </a:r>
          </a:p>
          <a:p>
            <a:r>
              <a:rPr lang="en-US" dirty="0"/>
              <a:t>This is known as a "keyword argument", and we have to explicitly give both the parameter and the argument.</a:t>
            </a:r>
          </a:p>
          <a:p>
            <a:r>
              <a:rPr lang="en-US" dirty="0"/>
              <a:t>The syntax is similar to an assignment, except all of it is embedded in the function call.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67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Comma-Separated Values, or CSV, files are another very popular way to share data.</a:t>
            </a:r>
          </a:p>
          <a:p>
            <a:r>
              <a:rPr lang="en-US" dirty="0"/>
              <a:t>An advantage of CSV files is that they can be opened in programs like Excel, edited like text files, or processed in programming languages like Python.</a:t>
            </a:r>
          </a:p>
          <a:p>
            <a:r>
              <a:rPr lang="en-US" dirty="0"/>
              <a:t>To process a CSV File, you need to use the csv reader function, which can be a little complex.</a:t>
            </a:r>
          </a:p>
          <a:p>
            <a:r>
              <a:rPr lang="en-US" dirty="0"/>
              <a:t>This is a situation where referring to documentation and using Google is necessary.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432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many, many other file formats out there.</a:t>
            </a:r>
          </a:p>
          <a:p>
            <a:r>
              <a:rPr lang="en-US" dirty="0"/>
              <a:t>Some text formats are easy to process, but others require special libraries.</a:t>
            </a:r>
          </a:p>
          <a:p>
            <a:r>
              <a:rPr lang="en-US" dirty="0"/>
              <a:t>When encountering a new format, you should always check to see if there is a module available to load the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87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File </a:t>
            </a:r>
            <a:r>
              <a:rPr lang="en-US" sz="6600" dirty="0" err="1"/>
              <a:t>FOrmats</a:t>
            </a:r>
            <a:endParaRPr lang="en-U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Programming in Python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C6A98F-ADC5-43FC-8A25-49F847B711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893">
        <p:fade/>
      </p:transition>
    </mc:Choice>
    <mc:Fallback>
      <p:transition spd="med" advTm="4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6D119-4C3B-4963-A302-F826433B9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Formats</a:t>
            </a:r>
          </a:p>
        </p:txBody>
      </p:sp>
      <p:pic>
        <p:nvPicPr>
          <p:cNvPr id="1026" name="Picture 2" descr="Women Teamwork by GDJ">
            <a:extLst>
              <a:ext uri="{FF2B5EF4-FFF2-40B4-BE49-F238E27FC236}">
                <a16:creationId xmlns:a16="http://schemas.microsoft.com/office/drawing/2014/main" id="{4E76D697-85DF-4C0C-917A-88ED6610E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952" y="3014211"/>
            <a:ext cx="5059682" cy="316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949EAE6D-0DD6-46E2-A6CC-0D53C372583B}"/>
              </a:ext>
            </a:extLst>
          </p:cNvPr>
          <p:cNvSpPr/>
          <p:nvPr/>
        </p:nvSpPr>
        <p:spPr>
          <a:xfrm>
            <a:off x="1143000" y="2674188"/>
            <a:ext cx="2255807" cy="1748645"/>
          </a:xfrm>
          <a:prstGeom prst="wedgeRoundRectCallout">
            <a:avLst>
              <a:gd name="adj1" fmla="val 70383"/>
              <a:gd name="adj2" fmla="val 1711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As you can see in this CSV file…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418C805-212B-4EAF-9FC6-E82B70D7936A}"/>
              </a:ext>
            </a:extLst>
          </p:cNvPr>
          <p:cNvSpPr/>
          <p:nvPr/>
        </p:nvSpPr>
        <p:spPr>
          <a:xfrm>
            <a:off x="8817634" y="2674188"/>
            <a:ext cx="2553419" cy="1123770"/>
          </a:xfrm>
          <a:prstGeom prst="wedgeRoundRectCallout">
            <a:avLst>
              <a:gd name="adj1" fmla="val -74887"/>
              <a:gd name="adj2" fmla="val 19088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Ah yes, you're right, I see…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20066FB-164F-4C5A-B17C-6FDF8FE0F9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8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212">
        <p:fade/>
      </p:transition>
    </mc:Choice>
    <mc:Fallback>
      <p:transition spd="med" advTm="302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EDD6-9445-44E1-90C8-3831A8C7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Opening a File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91E169-3B7B-4978-BC30-B4EF9A39CB49}"/>
              </a:ext>
            </a:extLst>
          </p:cNvPr>
          <p:cNvSpPr/>
          <p:nvPr/>
        </p:nvSpPr>
        <p:spPr>
          <a:xfrm>
            <a:off x="1143000" y="2501384"/>
            <a:ext cx="88248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n-NO" sz="3200" dirty="0">
                <a:solidFill>
                  <a:srgbClr val="000000"/>
                </a:solidFill>
                <a:latin typeface="Courier New" panose="02070309020205020404" pitchFamily="49" charset="0"/>
              </a:rPr>
              <a:t>data_file </a:t>
            </a:r>
            <a:r>
              <a:rPr lang="nn-NO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nn-NO" sz="3200" dirty="0">
                <a:solidFill>
                  <a:srgbClr val="000000"/>
                </a:solidFill>
                <a:latin typeface="Courier New" panose="02070309020205020404" pitchFamily="49" charset="0"/>
              </a:rPr>
              <a:t> open</a:t>
            </a:r>
            <a:r>
              <a:rPr lang="nn-NO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nn-NO" sz="3200" dirty="0">
                <a:solidFill>
                  <a:srgbClr val="808080"/>
                </a:solidFill>
                <a:latin typeface="Courier New" panose="02070309020205020404" pitchFamily="49" charset="0"/>
              </a:rPr>
              <a:t>'filename.format'</a:t>
            </a:r>
            <a:r>
              <a:rPr lang="nn-NO" sz="32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656548D0-5B55-4821-ABC2-A3D77727B403}"/>
              </a:ext>
            </a:extLst>
          </p:cNvPr>
          <p:cNvSpPr/>
          <p:nvPr/>
        </p:nvSpPr>
        <p:spPr>
          <a:xfrm>
            <a:off x="3791842" y="3621583"/>
            <a:ext cx="1832610" cy="895350"/>
          </a:xfrm>
          <a:prstGeom prst="wedgeRoundRectCallout">
            <a:avLst>
              <a:gd name="adj1" fmla="val -10438"/>
              <a:gd name="adj2" fmla="val -10133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Open function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AB149D3-22B9-42E7-BBAC-F2C767BECCB1}"/>
              </a:ext>
            </a:extLst>
          </p:cNvPr>
          <p:cNvSpPr/>
          <p:nvPr/>
        </p:nvSpPr>
        <p:spPr>
          <a:xfrm>
            <a:off x="6439792" y="3621583"/>
            <a:ext cx="1370708" cy="512267"/>
          </a:xfrm>
          <a:prstGeom prst="wedgeRoundRectCallout">
            <a:avLst>
              <a:gd name="adj1" fmla="val -11828"/>
              <a:gd name="adj2" fmla="val -16083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Path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2D96CE3-E238-40FB-B282-6CF81EC4FA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050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575">
        <p:fade/>
      </p:transition>
    </mc:Choice>
    <mc:Fallback>
      <p:transition spd="med" advTm="215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D0CD4-873D-48F3-A98D-9A96A11AC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Format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43C467-6156-4532-9710-350599D8A8B6}"/>
              </a:ext>
            </a:extLst>
          </p:cNvPr>
          <p:cNvSpPr/>
          <p:nvPr/>
        </p:nvSpPr>
        <p:spPr>
          <a:xfrm>
            <a:off x="1143000" y="2501384"/>
            <a:ext cx="7343677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import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json_file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open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</a:t>
            </a:r>
            <a:r>
              <a:rPr lang="en-US" sz="3200" dirty="0" err="1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data.json</a:t>
            </a:r>
            <a:r>
              <a:rPr lang="en-US" sz="3200" dirty="0">
                <a:solidFill>
                  <a:srgbClr val="808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 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</a:t>
            </a:r>
            <a:r>
              <a:rPr lang="en-US" sz="3200" b="1" dirty="0" err="1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load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json_file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endParaRPr lang="en-US" sz="3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78AD5CD-880D-4D4E-B665-41E45ACDC4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835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512">
        <p:fade/>
      </p:transition>
    </mc:Choice>
    <mc:Fallback>
      <p:transition spd="med" advTm="305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908D-AF0D-4C72-B7C3-A390237C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Quickly Visualizing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B2FF1E-8CE4-4489-90A4-01C276982786}"/>
              </a:ext>
            </a:extLst>
          </p:cNvPr>
          <p:cNvSpPr/>
          <p:nvPr/>
        </p:nvSpPr>
        <p:spPr>
          <a:xfrm>
            <a:off x="1143000" y="2499360"/>
            <a:ext cx="79175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json</a:t>
            </a:r>
            <a:r>
              <a:rPr lang="en-US" sz="28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dumps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data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0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],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indent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2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862740-87F6-4AB0-801E-21043E7C016B}"/>
              </a:ext>
            </a:extLst>
          </p:cNvPr>
          <p:cNvSpPr/>
          <p:nvPr/>
        </p:nvSpPr>
        <p:spPr>
          <a:xfrm>
            <a:off x="1143000" y="3966686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"Name"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"Klaus"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"Age"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800000"/>
                </a:solidFill>
                <a:latin typeface="Courier New" panose="02070309020205020404" pitchFamily="49" charset="0"/>
              </a:rPr>
              <a:t>17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"Big?"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true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sz="2800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D3ED58F8-EFED-437B-9DA8-D4003D91DFD3}"/>
              </a:ext>
            </a:extLst>
          </p:cNvPr>
          <p:cNvSpPr/>
          <p:nvPr/>
        </p:nvSpPr>
        <p:spPr>
          <a:xfrm>
            <a:off x="1238250" y="3137981"/>
            <a:ext cx="952500" cy="80647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65C5CC-84DA-49BB-87FD-ED1C182ADA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90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399">
        <p:fade/>
      </p:transition>
    </mc:Choice>
    <mc:Fallback>
      <p:transition spd="med" advTm="313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CD354-33B7-42CD-AA4A-C33C3629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 Format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380230-2AA8-40BB-8D40-8E877B8D21CC}"/>
              </a:ext>
            </a:extLst>
          </p:cNvPr>
          <p:cNvSpPr/>
          <p:nvPr/>
        </p:nvSpPr>
        <p:spPr>
          <a:xfrm>
            <a:off x="1143000" y="2551837"/>
            <a:ext cx="104775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csv</a:t>
            </a:r>
          </a:p>
          <a:p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nn-NO" sz="2800" dirty="0">
                <a:solidFill>
                  <a:srgbClr val="000000"/>
                </a:solidFill>
                <a:latin typeface="Courier New" panose="02070309020205020404" pitchFamily="49" charset="0"/>
              </a:rPr>
              <a:t>csv_file </a:t>
            </a:r>
            <a:r>
              <a:rPr lang="nn-NO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nn-NO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open</a:t>
            </a:r>
            <a:r>
              <a:rPr lang="nn-NO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nn-NO" sz="2800" dirty="0">
                <a:solidFill>
                  <a:srgbClr val="808080"/>
                </a:solidFill>
                <a:latin typeface="Courier New" panose="02070309020205020404" pitchFamily="49" charset="0"/>
              </a:rPr>
              <a:t>'data.csv'</a:t>
            </a:r>
            <a:r>
              <a:rPr lang="nn-NO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nn-NO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line </a:t>
            </a:r>
            <a:r>
              <a:rPr lang="en-US" sz="2800" b="1" dirty="0">
                <a:solidFill>
                  <a:srgbClr val="0000FF"/>
                </a:solidFill>
                <a:latin typeface="Courier New" panose="02070309020205020404" pitchFamily="49" charset="0"/>
              </a:rPr>
              <a:t>in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csv</a:t>
            </a:r>
            <a:r>
              <a:rPr lang="en-US" sz="2800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reader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csv_file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delimiter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2800" dirty="0">
                <a:solidFill>
                  <a:srgbClr val="008000"/>
                </a:solidFill>
                <a:latin typeface="Courier New" panose="02070309020205020404" pitchFamily="49" charset="0"/>
              </a:rPr>
              <a:t>","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):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800" dirty="0">
                <a:latin typeface="Courier New" panose="02070309020205020404" pitchFamily="49" charset="0"/>
              </a:rPr>
              <a:t>print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line</a:t>
            </a:r>
            <a:r>
              <a:rPr lang="en-US" sz="2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2800" dirty="0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2BC4B73-9CB0-4537-8CD1-43D63E3F3D16}"/>
              </a:ext>
            </a:extLst>
          </p:cNvPr>
          <p:cNvSpPr/>
          <p:nvPr/>
        </p:nvSpPr>
        <p:spPr>
          <a:xfrm>
            <a:off x="4819650" y="4946333"/>
            <a:ext cx="2990850" cy="876300"/>
          </a:xfrm>
          <a:prstGeom prst="wedgeRoundRectCallout">
            <a:avLst>
              <a:gd name="adj1" fmla="val -21627"/>
              <a:gd name="adj2" fmla="val -107065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CSV Reader has many features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614FFEA-C730-4C4E-A3FD-21F6549E44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51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590">
        <p:fade/>
      </p:transition>
    </mc:Choice>
    <mc:Fallback>
      <p:transition spd="med" advTm="33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D9E73-F3CA-4249-9027-FFA529E9C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0CB8-6679-412D-AEFF-4F71AFD58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rmAutofit/>
          </a:bodyPr>
          <a:lstStyle/>
          <a:p>
            <a:r>
              <a:rPr lang="en-US" dirty="0"/>
              <a:t>TXT</a:t>
            </a:r>
          </a:p>
          <a:p>
            <a:r>
              <a:rPr lang="en-US" dirty="0"/>
              <a:t>JSON</a:t>
            </a:r>
          </a:p>
          <a:p>
            <a:r>
              <a:rPr lang="en-US" dirty="0"/>
              <a:t>CSV</a:t>
            </a:r>
          </a:p>
          <a:p>
            <a:r>
              <a:rPr lang="en-US" dirty="0"/>
              <a:t>HDF5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XML</a:t>
            </a:r>
          </a:p>
          <a:p>
            <a:r>
              <a:rPr lang="en-US" dirty="0"/>
              <a:t>DAT</a:t>
            </a:r>
          </a:p>
          <a:p>
            <a:r>
              <a:rPr lang="en-US" dirty="0"/>
              <a:t>LOG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JAR</a:t>
            </a:r>
          </a:p>
          <a:p>
            <a:r>
              <a:rPr lang="en-US" dirty="0"/>
              <a:t>ZIP</a:t>
            </a:r>
          </a:p>
          <a:p>
            <a:r>
              <a:rPr lang="en-US" dirty="0"/>
              <a:t>RAR</a:t>
            </a:r>
          </a:p>
          <a:p>
            <a:r>
              <a:rPr lang="en-US" dirty="0"/>
              <a:t>BMP</a:t>
            </a:r>
          </a:p>
          <a:p>
            <a:r>
              <a:rPr lang="en-US" dirty="0"/>
              <a:t>PNG</a:t>
            </a:r>
          </a:p>
          <a:p>
            <a:r>
              <a:rPr lang="en-US" dirty="0"/>
              <a:t>MP3</a:t>
            </a:r>
          </a:p>
          <a:p>
            <a:r>
              <a:rPr lang="en-US" dirty="0"/>
              <a:t>WAV</a:t>
            </a:r>
          </a:p>
          <a:p>
            <a:r>
              <a:rPr lang="en-US" dirty="0"/>
              <a:t>XLS</a:t>
            </a:r>
          </a:p>
          <a:p>
            <a:r>
              <a:rPr lang="en-US" dirty="0"/>
              <a:t>XLSX</a:t>
            </a:r>
          </a:p>
          <a:p>
            <a:r>
              <a:rPr lang="en-US" dirty="0"/>
              <a:t>CFG</a:t>
            </a:r>
          </a:p>
          <a:p>
            <a:r>
              <a:rPr lang="en-US" dirty="0"/>
              <a:t>INI</a:t>
            </a:r>
          </a:p>
          <a:p>
            <a:r>
              <a:rPr lang="en-US" dirty="0"/>
              <a:t>RTF</a:t>
            </a:r>
          </a:p>
          <a:p>
            <a:r>
              <a:rPr lang="en-US" dirty="0"/>
              <a:t>MD</a:t>
            </a:r>
          </a:p>
          <a:p>
            <a:r>
              <a:rPr lang="en-US" dirty="0"/>
              <a:t>RST</a:t>
            </a:r>
          </a:p>
          <a:p>
            <a:r>
              <a:rPr lang="en-US" dirty="0"/>
              <a:t>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CCD2C3-2393-482A-A14C-48D02E73B1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15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813">
        <p:fade/>
      </p:transition>
    </mc:Choice>
    <mc:Fallback>
      <p:transition spd="med" advTm="178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14121</TotalTime>
  <Words>607</Words>
  <Application>Microsoft Office PowerPoint</Application>
  <PresentationFormat>Widescreen</PresentationFormat>
  <Paragraphs>88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Corbel</vt:lpstr>
      <vt:lpstr>Courier New</vt:lpstr>
      <vt:lpstr>Basis</vt:lpstr>
      <vt:lpstr>File FOrmats</vt:lpstr>
      <vt:lpstr>File Formats</vt:lpstr>
      <vt:lpstr>Recall: Opening a File</vt:lpstr>
      <vt:lpstr>JSON Format</vt:lpstr>
      <vt:lpstr>Quickly Visualizing Data</vt:lpstr>
      <vt:lpstr>CSV Format</vt:lpstr>
      <vt:lpstr>Other Formats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acbart</cp:lastModifiedBy>
  <cp:revision>544</cp:revision>
  <dcterms:created xsi:type="dcterms:W3CDTF">2017-06-09T19:25:05Z</dcterms:created>
  <dcterms:modified xsi:type="dcterms:W3CDTF">2017-09-23T21:12:19Z</dcterms:modified>
</cp:coreProperties>
</file>